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61" r:id="rId4"/>
    <p:sldId id="265" r:id="rId5"/>
    <p:sldId id="258" r:id="rId6"/>
    <p:sldId id="287" r:id="rId7"/>
    <p:sldId id="288" r:id="rId8"/>
    <p:sldId id="260" r:id="rId9"/>
    <p:sldId id="289" r:id="rId10"/>
    <p:sldId id="290" r:id="rId11"/>
    <p:sldId id="259" r:id="rId12"/>
    <p:sldId id="262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  <p:sldId id="280" r:id="rId25"/>
    <p:sldId id="281" r:id="rId26"/>
    <p:sldId id="282" r:id="rId27"/>
    <p:sldId id="283" r:id="rId28"/>
    <p:sldId id="268" r:id="rId29"/>
    <p:sldId id="284" r:id="rId30"/>
    <p:sldId id="292" r:id="rId31"/>
    <p:sldId id="285" r:id="rId32"/>
    <p:sldId id="286" r:id="rId33"/>
    <p:sldId id="291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79ADB124-2BC2-403D-A36D-25B0ACFC2A60}">
          <p14:sldIdLst>
            <p14:sldId id="256"/>
            <p14:sldId id="257"/>
            <p14:sldId id="261"/>
            <p14:sldId id="265"/>
            <p14:sldId id="258"/>
            <p14:sldId id="287"/>
            <p14:sldId id="288"/>
            <p14:sldId id="260"/>
            <p14:sldId id="289"/>
            <p14:sldId id="290"/>
            <p14:sldId id="259"/>
          </p14:sldIdLst>
        </p14:section>
        <p14:section name="Andy" id="{9ED70CE2-C198-4147-9259-4E7FA3BC3A93}">
          <p14:sldIdLst>
            <p14:sldId id="262"/>
          </p14:sldIdLst>
        </p14:section>
        <p14:section name="Cems Part" id="{FD8D1C93-0D6E-4BB2-B641-2EA8380D6565}">
          <p14:sldIdLst>
            <p14:sldId id="267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Andy" id="{FE31863A-94DF-4E1C-A5F3-81CA03FFBE33}">
          <p14:sldIdLst>
            <p14:sldId id="268"/>
          </p14:sldIdLst>
        </p14:section>
        <p14:section name="Chris" id="{A16190A6-9F7C-4BDA-ADE9-34CB11C508DE}">
          <p14:sldIdLst>
            <p14:sldId id="284"/>
            <p14:sldId id="292"/>
            <p14:sldId id="285"/>
            <p14:sldId id="286"/>
            <p14:sldId id="2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4660"/>
  </p:normalViewPr>
  <p:slideViewPr>
    <p:cSldViewPr snapToGrid="0">
      <p:cViewPr varScale="1">
        <p:scale>
          <a:sx n="75" d="100"/>
          <a:sy n="75" d="100"/>
        </p:scale>
        <p:origin x="37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ECD90-6109-4C28-9172-B67C893C5499}" type="datetimeFigureOut">
              <a:rPr lang="en-US" smtClean="0"/>
              <a:t>14.06.2018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91D2C-A260-48BB-98AF-284BF4DA141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9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  <a:extLst/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Computer Vision (001) by Kim Gunhee – Spring 2018 Seoul National university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 userDrawn="1"/>
        </p:nvPicPr>
        <p:blipFill>
          <a:blip r:embed="rId19">
            <a:alphaModFix amt="3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  <a:extLst/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pic>
        <p:nvPicPr>
          <p:cNvPr id="2050" name="Picture 2" descr="C:\Users\cv\Desktop\Bild1.png"/>
          <p:cNvPicPr>
            <a:picLocks noChangeAspect="1" noChangeArrowheads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784" y="130175"/>
            <a:ext cx="3724732" cy="831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605259" cy="2387600"/>
          </a:xfrm>
        </p:spPr>
        <p:txBody>
          <a:bodyPr/>
          <a:lstStyle/>
          <a:p>
            <a:r>
              <a:rPr lang="de-CH" dirty="0" err="1"/>
              <a:t>Electric</a:t>
            </a:r>
            <a:r>
              <a:rPr lang="de-CH" dirty="0"/>
              <a:t> </a:t>
            </a:r>
            <a:r>
              <a:rPr lang="de-CH" dirty="0" err="1"/>
              <a:t>Schematic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simulinK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8330" y="3562280"/>
            <a:ext cx="9279256" cy="1916167"/>
          </a:xfrm>
        </p:spPr>
        <p:txBody>
          <a:bodyPr>
            <a:normAutofit lnSpcReduction="10000"/>
          </a:bodyPr>
          <a:lstStyle/>
          <a:p>
            <a:r>
              <a:rPr lang="de-CH" dirty="0"/>
              <a:t>Cem </a:t>
            </a:r>
            <a:r>
              <a:rPr lang="de-CH" dirty="0" err="1"/>
              <a:t>Gülsan</a:t>
            </a:r>
            <a:r>
              <a:rPr lang="de-CH" dirty="0"/>
              <a:t> – Hamburg University </a:t>
            </a:r>
            <a:r>
              <a:rPr lang="de-CH" dirty="0" err="1"/>
              <a:t>of</a:t>
            </a:r>
            <a:r>
              <a:rPr lang="de-CH" dirty="0"/>
              <a:t> Technology</a:t>
            </a:r>
          </a:p>
          <a:p>
            <a:r>
              <a:rPr lang="de-CH" dirty="0"/>
              <a:t>Thomas Frei – University </a:t>
            </a:r>
            <a:r>
              <a:rPr lang="de-CH" dirty="0" err="1"/>
              <a:t>of</a:t>
            </a:r>
            <a:r>
              <a:rPr lang="de-CH" dirty="0"/>
              <a:t> Applied </a:t>
            </a:r>
            <a:r>
              <a:rPr lang="de-CH" dirty="0" err="1"/>
              <a:t>Sciences</a:t>
            </a:r>
            <a:r>
              <a:rPr lang="de-CH" dirty="0"/>
              <a:t> </a:t>
            </a:r>
            <a:r>
              <a:rPr lang="de-CH" dirty="0" err="1"/>
              <a:t>Northwestern</a:t>
            </a:r>
            <a:r>
              <a:rPr lang="de-CH" dirty="0"/>
              <a:t> </a:t>
            </a:r>
            <a:r>
              <a:rPr lang="de-CH" dirty="0" err="1"/>
              <a:t>Switzerland</a:t>
            </a:r>
            <a:endParaRPr lang="de-CH" dirty="0"/>
          </a:p>
          <a:p>
            <a:r>
              <a:rPr lang="de-CH" dirty="0"/>
              <a:t>Christian </a:t>
            </a:r>
            <a:r>
              <a:rPr lang="de-CH" dirty="0" err="1"/>
              <a:t>Vecsei</a:t>
            </a:r>
            <a:r>
              <a:rPr lang="de-CH" dirty="0"/>
              <a:t> – RWTH Aachen</a:t>
            </a:r>
          </a:p>
          <a:p>
            <a:r>
              <a:rPr lang="de-CH" dirty="0"/>
              <a:t>Andreas </a:t>
            </a:r>
            <a:r>
              <a:rPr lang="de-CH" dirty="0" err="1"/>
              <a:t>Boltres</a:t>
            </a:r>
            <a:r>
              <a:rPr lang="de-CH" dirty="0"/>
              <a:t> – Karlsruhe Institute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technology</a:t>
            </a:r>
            <a:endParaRPr lang="en-US" dirty="0"/>
          </a:p>
        </p:txBody>
      </p:sp>
      <p:sp>
        <p:nvSpPr>
          <p:cNvPr id="10" name="Footer Placeholder 4"/>
          <p:cNvSpPr txBox="1">
            <a:spLocks/>
          </p:cNvSpPr>
          <p:nvPr/>
        </p:nvSpPr>
        <p:spPr>
          <a:xfrm>
            <a:off x="1940033" y="2447680"/>
            <a:ext cx="759358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Computer Vision (001) by Kim </a:t>
            </a:r>
            <a:r>
              <a:rPr lang="en-US" dirty="0" err="1"/>
              <a:t>Gunhee</a:t>
            </a:r>
            <a:r>
              <a:rPr lang="en-US" dirty="0"/>
              <a:t> – Spring 2018 SNU</a:t>
            </a: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9625E-2ACC-49D8-8383-99F21240A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16E302-C820-4680-BE49-1985BD007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6F2E83-6B63-4315-9DFF-30EEF9DAA6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0809" y="1165500"/>
            <a:ext cx="9303117" cy="4717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103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Image Analysis </a:t>
            </a:r>
            <a:r>
              <a:rPr lang="de-CH" dirty="0" err="1"/>
              <a:t>Algorithm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CH" dirty="0"/>
              <a:t>Optical </a:t>
            </a:r>
            <a:r>
              <a:rPr lang="de-CH" dirty="0" err="1"/>
              <a:t>character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(OCR)</a:t>
            </a:r>
          </a:p>
          <a:p>
            <a:pPr lvl="1"/>
            <a:r>
              <a:rPr lang="de-CH" dirty="0"/>
              <a:t>Find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Text</a:t>
            </a:r>
          </a:p>
          <a:p>
            <a:pPr marL="457200" indent="-457200">
              <a:buFont typeface="+mj-lt"/>
              <a:buAutoNum type="arabicPeriod"/>
            </a:pPr>
            <a:r>
              <a:rPr lang="de-CH" dirty="0"/>
              <a:t>Hough </a:t>
            </a:r>
            <a:r>
              <a:rPr lang="de-CH" dirty="0" err="1"/>
              <a:t>transform</a:t>
            </a:r>
            <a:endParaRPr lang="de-CH" dirty="0"/>
          </a:p>
          <a:p>
            <a:pPr lvl="1"/>
            <a:r>
              <a:rPr lang="de-CH" dirty="0"/>
              <a:t>Find </a:t>
            </a:r>
            <a:r>
              <a:rPr lang="de-CH" dirty="0" err="1"/>
              <a:t>scale</a:t>
            </a:r>
            <a:endParaRPr lang="de-CH" dirty="0"/>
          </a:p>
          <a:p>
            <a:pPr marL="457200" indent="-457200">
              <a:buFont typeface="+mj-lt"/>
              <a:buAutoNum type="arabicPeriod"/>
            </a:pPr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endParaRPr lang="de-CH" dirty="0"/>
          </a:p>
          <a:p>
            <a:pPr lvl="1"/>
            <a:r>
              <a:rPr lang="de-CH" dirty="0"/>
              <a:t>Find, </a:t>
            </a:r>
            <a:r>
              <a:rPr lang="de-CH" dirty="0" err="1"/>
              <a:t>classify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</a:t>
            </a:r>
            <a:r>
              <a:rPr lang="de-CH" dirty="0" err="1"/>
              <a:t>electrical</a:t>
            </a:r>
            <a:r>
              <a:rPr lang="de-CH" dirty="0"/>
              <a:t> </a:t>
            </a:r>
            <a:r>
              <a:rPr lang="de-CH" dirty="0" err="1"/>
              <a:t>elements</a:t>
            </a:r>
            <a:endParaRPr lang="de-CH" dirty="0"/>
          </a:p>
          <a:p>
            <a:pPr marL="457200" indent="-457200">
              <a:buFont typeface="+mj-lt"/>
              <a:buAutoNum type="arabicPeriod"/>
            </a:pPr>
            <a:r>
              <a:rPr lang="de-CH" dirty="0" err="1"/>
              <a:t>Wire</a:t>
            </a:r>
            <a:r>
              <a:rPr lang="de-CH" dirty="0"/>
              <a:t> </a:t>
            </a:r>
            <a:r>
              <a:rPr lang="de-CH" dirty="0" err="1"/>
              <a:t>detection</a:t>
            </a:r>
            <a:endParaRPr lang="de-CH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172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Geom. Primitives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6724660-0266-45E3-9EC6-9B4F84293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Lines</a:t>
            </a:r>
          </a:p>
          <a:p>
            <a:r>
              <a:rPr lang="en-US" dirty="0"/>
              <a:t>Circles</a:t>
            </a:r>
          </a:p>
          <a:p>
            <a:r>
              <a:rPr lang="en-US" dirty="0"/>
              <a:t>Corners</a:t>
            </a:r>
          </a:p>
        </p:txBody>
      </p:sp>
      <p:pic>
        <p:nvPicPr>
          <p:cNvPr id="9" name="Inhaltsplatzhalter 6">
            <a:extLst>
              <a:ext uri="{FF2B5EF4-FFF2-40B4-BE49-F238E27FC236}">
                <a16:creationId xmlns:a16="http://schemas.microsoft.com/office/drawing/2014/main" id="{4FEFA769-A852-4BEF-8D8B-78D1660518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94" t="4939" r="11625" b="10056"/>
          <a:stretch/>
        </p:blipFill>
        <p:spPr>
          <a:xfrm>
            <a:off x="6094412" y="1193799"/>
            <a:ext cx="4943476" cy="466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504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Picture 3" descr="C:\Users\Cem Gülsan\Desktop\Tested Modules\Basic Detection Test\TestImages\002-notex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958" y="1824098"/>
            <a:ext cx="8642081" cy="3942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592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Textfeld 4"/>
          <p:cNvSpPr txBox="1"/>
          <p:nvPr/>
        </p:nvSpPr>
        <p:spPr>
          <a:xfrm>
            <a:off x="1125472" y="2924965"/>
            <a:ext cx="99410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dirty="0"/>
              <a:t>Basic Approach: </a:t>
            </a:r>
            <a:r>
              <a:rPr lang="de-DE" sz="6000" dirty="0" err="1"/>
              <a:t>Sliding</a:t>
            </a:r>
            <a:r>
              <a:rPr lang="de-DE" sz="6000" dirty="0"/>
              <a:t> </a:t>
            </a:r>
            <a:r>
              <a:rPr lang="de-DE" sz="6000" dirty="0" err="1"/>
              <a:t>window</a:t>
            </a:r>
            <a:endParaRPr lang="de-DE" sz="6000" dirty="0"/>
          </a:p>
        </p:txBody>
      </p:sp>
      <p:pic>
        <p:nvPicPr>
          <p:cNvPr id="8" name="Picture 4" descr="C:\Users\Cem Gülsan\Desktop\Tested Modules\Basic Detection Test\Results Cem\Candidates and results\002 fin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231" y="1803785"/>
            <a:ext cx="8773298" cy="4053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473788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4265612" y="2249487"/>
            <a:ext cx="4771296" cy="3541714"/>
          </a:xfrm>
        </p:spPr>
        <p:txBody>
          <a:bodyPr/>
          <a:lstStyle/>
          <a:p>
            <a:r>
              <a:rPr lang="en-US" dirty="0"/>
              <a:t>Solutions</a:t>
            </a:r>
          </a:p>
          <a:p>
            <a:pPr lvl="1"/>
            <a:r>
              <a:rPr lang="en-US" dirty="0"/>
              <a:t>Scale info from Hough</a:t>
            </a:r>
          </a:p>
          <a:p>
            <a:pPr lvl="1"/>
            <a:r>
              <a:rPr lang="en-US" dirty="0"/>
              <a:t>Only 90° rotation</a:t>
            </a:r>
          </a:p>
          <a:p>
            <a:pPr lvl="1"/>
            <a:r>
              <a:rPr lang="en-US" dirty="0"/>
              <a:t>Rectify by preprocessing</a:t>
            </a:r>
          </a:p>
          <a:p>
            <a:pPr lvl="1"/>
            <a:r>
              <a:rPr lang="en-US" dirty="0"/>
              <a:t>Tolerant algorithm</a:t>
            </a:r>
          </a:p>
          <a:p>
            <a:pPr lvl="1"/>
            <a:r>
              <a:rPr lang="en-US" dirty="0"/>
              <a:t>Scoring</a:t>
            </a:r>
          </a:p>
          <a:p>
            <a:endParaRPr lang="en-US" dirty="0"/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1141415" y="2249487"/>
            <a:ext cx="2993983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Problems</a:t>
            </a:r>
          </a:p>
          <a:p>
            <a:pPr lvl="1"/>
            <a:r>
              <a:rPr lang="en-US" dirty="0"/>
              <a:t>Scale</a:t>
            </a:r>
          </a:p>
          <a:p>
            <a:pPr lvl="1"/>
            <a:r>
              <a:rPr lang="en-US" dirty="0"/>
              <a:t>Rotation</a:t>
            </a:r>
          </a:p>
          <a:p>
            <a:pPr lvl="1"/>
            <a:r>
              <a:rPr lang="en-US" dirty="0"/>
              <a:t>Perspective</a:t>
            </a:r>
          </a:p>
          <a:p>
            <a:pPr lvl="1"/>
            <a:r>
              <a:rPr lang="en-US" dirty="0"/>
              <a:t>Uncertainty</a:t>
            </a:r>
          </a:p>
          <a:p>
            <a:pPr lvl="1"/>
            <a:r>
              <a:rPr lang="en-US" dirty="0"/>
              <a:t>Confusion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38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Error </a:t>
            </a:r>
            <a:r>
              <a:rPr lang="de-CH" dirty="0" err="1"/>
              <a:t>metric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pic>
        <p:nvPicPr>
          <p:cNvPr id="1026" name="Picture 2" descr="C:\Users\Cem Gülsan\Desktop\Tested Modules\Basic Detection Test\Results Cem\01 comparison sum vs mse error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7" r="7182"/>
          <a:stretch/>
        </p:blipFill>
        <p:spPr bwMode="auto">
          <a:xfrm>
            <a:off x="1153297" y="2164275"/>
            <a:ext cx="9885406" cy="350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076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Error Image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pic>
        <p:nvPicPr>
          <p:cNvPr id="2050" name="Picture 2" descr="C:\Users\Cem Gülsan\Desktop\Tested Modules\Basic Detection Test\Results Cem\02 getErrorImag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96" r="6482"/>
          <a:stretch/>
        </p:blipFill>
        <p:spPr bwMode="auto">
          <a:xfrm>
            <a:off x="1194487" y="1869989"/>
            <a:ext cx="9803026" cy="403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2961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</a:t>
            </a:r>
            <a:r>
              <a:rPr lang="de-CH" dirty="0" err="1"/>
              <a:t>Thickening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pic>
        <p:nvPicPr>
          <p:cNvPr id="3074" name="Picture 2" descr="C:\Users\Cem Gülsan\Desktop\Tested Modules\Basic Detection Test\Results Cem\03 pp_templa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552" y="2024019"/>
            <a:ext cx="4667250" cy="350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Cem Gülsan\Desktop\Tested Modules\Basic Detection Test\Results Cem\03 pp_tes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208" y="2024019"/>
            <a:ext cx="4667250" cy="350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858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</a:t>
            </a:r>
            <a:r>
              <a:rPr lang="de-CH" dirty="0" err="1"/>
              <a:t>Thickening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  <p:pic>
        <p:nvPicPr>
          <p:cNvPr id="3074" name="Picture 2" descr="C:\Users\Cem Gülsan\Desktop\Tested Modules\Basic Detection Test\Results Cem\03 pp_templa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552" y="2024019"/>
            <a:ext cx="4667250" cy="350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Cem Gülsan\Desktop\Tested Modules\Basic Detection Test\Results Cem\03 pp_tes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208" y="2024019"/>
            <a:ext cx="4667250" cy="350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Cem Gülsan\Desktop\Tested Modules\Basic Detection Test\Results Cem\03 pp_template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552" y="2024019"/>
            <a:ext cx="4667250" cy="350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Cem Gülsan\Desktop\Tested Modules\Basic Detection Test\Results Cem\03 pp_test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208" y="2024020"/>
            <a:ext cx="4667250" cy="350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468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Idea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Complicated electric circuits confuse unexperienced engineers</a:t>
            </a:r>
          </a:p>
          <a:p>
            <a:r>
              <a:rPr lang="en-US" dirty="0"/>
              <a:t>Circuit behavior unpredictable</a:t>
            </a:r>
          </a:p>
          <a:p>
            <a:r>
              <a:rPr lang="en-US" dirty="0"/>
              <a:t>SIMULINK allows to simulate this behavior</a:t>
            </a:r>
          </a:p>
          <a:p>
            <a:r>
              <a:rPr lang="en-US" dirty="0"/>
              <a:t>This is where Computer Vision comes in:</a:t>
            </a:r>
          </a:p>
          <a:p>
            <a:pPr lvl="1"/>
            <a:r>
              <a:rPr lang="en-US" dirty="0"/>
              <a:t>Analyze the schematic</a:t>
            </a:r>
          </a:p>
          <a:p>
            <a:pPr lvl="1"/>
            <a:r>
              <a:rPr lang="en-US" dirty="0"/>
              <a:t>Find objects and connections</a:t>
            </a:r>
          </a:p>
          <a:p>
            <a:pPr lvl="1"/>
            <a:r>
              <a:rPr lang="en-US" dirty="0"/>
              <a:t>Generate a SIMSCAPE model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20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</a:t>
            </a:r>
            <a:r>
              <a:rPr lang="de-CH" dirty="0" err="1"/>
              <a:t>Errorimage</a:t>
            </a:r>
            <a:r>
              <a:rPr lang="de-CH" dirty="0"/>
              <a:t>, T = 1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pic>
        <p:nvPicPr>
          <p:cNvPr id="5122" name="Picture 2" descr="C:\Users\Cem Gülsan\Desktop\Tested Modules\Basic Detection Test\Results Cem\04 ErrorImageT=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3" y="1669304"/>
            <a:ext cx="10544433" cy="413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31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</a:t>
            </a:r>
            <a:r>
              <a:rPr lang="de-CH" dirty="0" err="1"/>
              <a:t>Errorimage</a:t>
            </a:r>
            <a:r>
              <a:rPr lang="de-CH" dirty="0"/>
              <a:t>, T = 19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  <p:pic>
        <p:nvPicPr>
          <p:cNvPr id="5122" name="Picture 2" descr="C:\Users\Cem Gülsan\Desktop\Tested Modules\Basic Detection Test\Results Cem\04 ErrorImageT=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3" y="1669304"/>
            <a:ext cx="10544433" cy="413013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pic>
        <p:nvPicPr>
          <p:cNvPr id="6146" name="Picture 2" descr="C:\Users\Cem Gülsan\Desktop\Tested Modules\Basic Detection Test\Results Cem\04 ErrorImageT=1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3" y="1669304"/>
            <a:ext cx="10544433" cy="413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357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</a:t>
            </a:r>
            <a:r>
              <a:rPr lang="de-CH" dirty="0" err="1"/>
              <a:t>Binarize</a:t>
            </a:r>
            <a:r>
              <a:rPr lang="de-CH" dirty="0"/>
              <a:t> Fail Type 1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pic>
        <p:nvPicPr>
          <p:cNvPr id="7171" name="Picture 3" descr="C:\Users\Cem Gülsan\Desktop\Tested Modules\Basic Detection Test\Results Cem\05 Binarize Fail Type 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3" y="1669304"/>
            <a:ext cx="10544434" cy="413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31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</a:t>
            </a:r>
            <a:r>
              <a:rPr lang="de-CH" dirty="0" err="1"/>
              <a:t>Binarize</a:t>
            </a:r>
            <a:r>
              <a:rPr lang="de-CH" dirty="0"/>
              <a:t> Fail Type 2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  <p:pic>
        <p:nvPicPr>
          <p:cNvPr id="8194" name="Picture 2" descr="C:\Users\Cem Gülsan\Desktop\Tested Modules\Basic Detection Test\Results Cem\05 Binarize Fail Type 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3" y="1669304"/>
            <a:ext cx="10544434" cy="413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641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</a:t>
            </a:r>
            <a:r>
              <a:rPr lang="de-CH" dirty="0" err="1"/>
              <a:t>Binarize</a:t>
            </a:r>
            <a:r>
              <a:rPr lang="de-CH" dirty="0"/>
              <a:t> </a:t>
            </a:r>
            <a:r>
              <a:rPr lang="de-CH" dirty="0" err="1"/>
              <a:t>Success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  <p:pic>
        <p:nvPicPr>
          <p:cNvPr id="9218" name="Picture 2" descr="C:\Users\Cem Gülsan\Desktop\Tested Modules\Basic Detection Test\Results Cem\05 Binarize succes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3" y="1669304"/>
            <a:ext cx="10544434" cy="413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41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Find Objects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  <p:pic>
        <p:nvPicPr>
          <p:cNvPr id="10242" name="Picture 2" descr="C:\Users\Cem Gülsan\Desktop\Tested Modules\Basic Detection Test\Results Cem\06 FindElem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4" y="1669305"/>
            <a:ext cx="10544434" cy="413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8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Find Objects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  <p:pic>
        <p:nvPicPr>
          <p:cNvPr id="11266" name="Picture 2" descr="C:\Users\Cem Gülsan\Desktop\Tested Modules\Basic Detection Test\Results Cem\06 FindElem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5619" y="1777774"/>
            <a:ext cx="6100762" cy="4575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05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– </a:t>
            </a:r>
            <a:r>
              <a:rPr lang="de-CH" dirty="0" err="1"/>
              <a:t>Candidate</a:t>
            </a:r>
            <a:r>
              <a:rPr lang="de-CH" dirty="0"/>
              <a:t> </a:t>
            </a:r>
            <a:r>
              <a:rPr lang="de-CH" dirty="0" err="1"/>
              <a:t>selection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  <p:sp>
        <p:nvSpPr>
          <p:cNvPr id="3" name="Textfeld 2"/>
          <p:cNvSpPr txBox="1"/>
          <p:nvPr/>
        </p:nvSpPr>
        <p:spPr>
          <a:xfrm>
            <a:off x="5233424" y="3244334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(See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files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484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Wire</a:t>
            </a:r>
            <a:r>
              <a:rPr lang="de-CH" dirty="0"/>
              <a:t> </a:t>
            </a:r>
            <a:r>
              <a:rPr lang="de-CH" dirty="0" err="1"/>
              <a:t>detection</a:t>
            </a:r>
            <a:endParaRPr lang="en-US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3292D4EA-E29A-4A93-A674-909557CE4F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917" t="4258" r="7862" b="11475"/>
          <a:stretch/>
        </p:blipFill>
        <p:spPr>
          <a:xfrm>
            <a:off x="2670629" y="1730822"/>
            <a:ext cx="6850742" cy="4149288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6872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Output </a:t>
            </a:r>
            <a:r>
              <a:rPr lang="de-CH" dirty="0" err="1"/>
              <a:t>generation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Objects in the SIMSCAPE electrical component library have:</a:t>
            </a:r>
          </a:p>
          <a:p>
            <a:pPr lvl="1"/>
            <a:r>
              <a:rPr lang="en-US" dirty="0"/>
              <a:t>Coordinates</a:t>
            </a:r>
          </a:p>
          <a:p>
            <a:pPr lvl="1"/>
            <a:r>
              <a:rPr lang="en-US" dirty="0"/>
              <a:t>Size</a:t>
            </a:r>
          </a:p>
          <a:p>
            <a:pPr lvl="1"/>
            <a:r>
              <a:rPr lang="en-US" dirty="0"/>
              <a:t>Orientation</a:t>
            </a:r>
          </a:p>
          <a:p>
            <a:pPr lvl="1"/>
            <a:r>
              <a:rPr lang="en-US" dirty="0"/>
              <a:t>Ports</a:t>
            </a:r>
          </a:p>
          <a:p>
            <a:pPr lvl="1"/>
            <a:r>
              <a:rPr lang="en-US" dirty="0"/>
              <a:t>Element specific electrical parameters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191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Steps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Image </a:t>
            </a:r>
            <a:r>
              <a:rPr lang="de-CH" dirty="0" err="1"/>
              <a:t>Preprocessing</a:t>
            </a:r>
            <a:endParaRPr lang="de-CH" dirty="0"/>
          </a:p>
          <a:p>
            <a:r>
              <a:rPr lang="de-CH" dirty="0"/>
              <a:t>Image </a:t>
            </a:r>
            <a:r>
              <a:rPr lang="en-US" dirty="0"/>
              <a:t>Analysis</a:t>
            </a:r>
          </a:p>
          <a:p>
            <a:r>
              <a:rPr lang="de-CH" dirty="0"/>
              <a:t>Output 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2932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Output </a:t>
            </a:r>
            <a:r>
              <a:rPr lang="de-CH" dirty="0" err="1"/>
              <a:t>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  <p:pic>
        <p:nvPicPr>
          <p:cNvPr id="1026" name="Picture 2" descr="C:\Users\Cem Gülsan\Desktop\KakaoTalk_20180605_18344703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765" y="1660075"/>
            <a:ext cx="9384926" cy="4768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85394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Simscape</a:t>
            </a:r>
            <a:r>
              <a:rPr lang="de-CH" dirty="0"/>
              <a:t> </a:t>
            </a:r>
            <a:r>
              <a:rPr lang="de-CH" dirty="0" err="1"/>
              <a:t>model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414" y="1870833"/>
            <a:ext cx="6096000" cy="399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 descr="C:\Users\cv\Dropbox\Computer Vision\Project\circuits\0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67" y="2924867"/>
            <a:ext cx="3058758" cy="1851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feil nach rechts 7"/>
          <p:cNvSpPr/>
          <p:nvPr/>
        </p:nvSpPr>
        <p:spPr>
          <a:xfrm>
            <a:off x="3991555" y="3395204"/>
            <a:ext cx="1009815" cy="906448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6922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Computer </a:t>
            </a:r>
            <a:r>
              <a:rPr lang="de-CH" dirty="0" err="1"/>
              <a:t>vision</a:t>
            </a:r>
            <a:r>
              <a:rPr lang="de-CH" dirty="0"/>
              <a:t> </a:t>
            </a:r>
            <a:r>
              <a:rPr lang="de-CH" dirty="0" err="1"/>
              <a:t>Concepts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Preprocessing</a:t>
            </a:r>
            <a:endParaRPr lang="de-CH" dirty="0"/>
          </a:p>
          <a:p>
            <a:pPr lvl="1"/>
            <a:r>
              <a:rPr lang="de-CH" dirty="0" err="1"/>
              <a:t>Rectifying</a:t>
            </a:r>
            <a:endParaRPr lang="de-CH" dirty="0"/>
          </a:p>
          <a:p>
            <a:pPr lvl="1"/>
            <a:r>
              <a:rPr lang="de-CH" dirty="0" err="1"/>
              <a:t>Binarization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thresholding</a:t>
            </a:r>
            <a:endParaRPr lang="de-CH" dirty="0"/>
          </a:p>
          <a:p>
            <a:pPr lvl="1"/>
            <a:r>
              <a:rPr lang="de-CH" dirty="0" err="1"/>
              <a:t>Morphological</a:t>
            </a:r>
            <a:r>
              <a:rPr lang="de-CH" dirty="0"/>
              <a:t> </a:t>
            </a:r>
            <a:r>
              <a:rPr lang="de-CH" dirty="0" err="1"/>
              <a:t>operations</a:t>
            </a:r>
            <a:endParaRPr lang="de-CH" dirty="0"/>
          </a:p>
          <a:p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endParaRPr lang="de-CH" dirty="0"/>
          </a:p>
          <a:p>
            <a:pPr lvl="1"/>
            <a:r>
              <a:rPr lang="de-CH" dirty="0" err="1"/>
              <a:t>Sliding</a:t>
            </a:r>
            <a:r>
              <a:rPr lang="de-CH" dirty="0"/>
              <a:t> </a:t>
            </a:r>
            <a:r>
              <a:rPr lang="de-CH" dirty="0" err="1"/>
              <a:t>window</a:t>
            </a:r>
            <a:r>
              <a:rPr lang="de-CH" dirty="0"/>
              <a:t> </a:t>
            </a:r>
            <a:r>
              <a:rPr lang="de-CH" dirty="0" err="1"/>
              <a:t>algorithm</a:t>
            </a:r>
            <a:endParaRPr lang="de-CH" dirty="0"/>
          </a:p>
          <a:p>
            <a:pPr lvl="1"/>
            <a:r>
              <a:rPr lang="de-CH" dirty="0"/>
              <a:t>Hough </a:t>
            </a:r>
            <a:r>
              <a:rPr lang="de-CH" dirty="0" err="1"/>
              <a:t>transform</a:t>
            </a:r>
            <a:endParaRPr lang="de-CH" dirty="0"/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5569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DEED2A24-941B-4FB8-ADEE-383B84FF4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2187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2451269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LTSpice</a:t>
            </a:r>
            <a:r>
              <a:rPr lang="de-CH" dirty="0"/>
              <a:t> </a:t>
            </a:r>
            <a:r>
              <a:rPr lang="de-CH" dirty="0" err="1"/>
              <a:t>Schematics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036DD86-EE30-4363-AC19-C74475036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8229" y="1692442"/>
            <a:ext cx="9203636" cy="4251158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948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Paper </a:t>
            </a:r>
            <a:r>
              <a:rPr lang="de-CH" dirty="0" err="1"/>
              <a:t>recitfication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585620" cy="3541714"/>
          </a:xfrm>
        </p:spPr>
        <p:txBody>
          <a:bodyPr/>
          <a:lstStyle/>
          <a:p>
            <a:r>
              <a:rPr lang="en-GB" dirty="0"/>
              <a:t>Selectable option between screenshot and photo</a:t>
            </a:r>
          </a:p>
          <a:p>
            <a:r>
              <a:rPr lang="en-GB" dirty="0"/>
              <a:t>Detecting corners of image and warp image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EEFA03-3996-46AE-9E00-E5890563B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4503" y="2249487"/>
            <a:ext cx="5282907" cy="294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723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9E2D2B2-66C6-4ADD-8475-E64F72706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1498" y="-5533292"/>
            <a:ext cx="22555138" cy="1268174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325A9-7F75-4B8E-9106-5B188E24A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BD5C55-A13C-4099-BDA9-870BD7CE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E42C18-016B-401C-A970-1EB02E054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6004" y="-101049"/>
            <a:ext cx="6476926" cy="36524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87B71E-8A74-4F45-AE12-07AD2295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3417" y="0"/>
            <a:ext cx="6148583" cy="34570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093A03-DA1B-4965-883E-91A298AB95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400" y="3896794"/>
            <a:ext cx="3663615" cy="28875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BC63109-D066-49BE-8A02-B5343B602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0922" y="3448024"/>
            <a:ext cx="6010169" cy="340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02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0FB178-97D8-4C87-B6A9-87A6FCC881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8787" y="205374"/>
            <a:ext cx="9143078" cy="644725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6AF59-70B3-4EEF-9121-CF4EAB928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39E6CC-54EB-493C-BD46-ABE41EDE4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710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Optical </a:t>
            </a:r>
            <a:r>
              <a:rPr lang="de-CH" dirty="0" err="1"/>
              <a:t>character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(OCR)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665830" cy="3541714"/>
          </a:xfrm>
        </p:spPr>
        <p:txBody>
          <a:bodyPr/>
          <a:lstStyle/>
          <a:p>
            <a:r>
              <a:rPr lang="en-GB" dirty="0"/>
              <a:t>Detect letters of trained language on whole image</a:t>
            </a:r>
          </a:p>
          <a:p>
            <a:r>
              <a:rPr lang="en-GB" dirty="0"/>
              <a:t>Remove found characters</a:t>
            </a:r>
          </a:p>
          <a:p>
            <a:r>
              <a:rPr lang="en-GB" dirty="0"/>
              <a:t>Allow selecting of additional regions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0BF7C9-7FC1-49D0-AA8C-52F5C6B80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538" y="2017642"/>
            <a:ext cx="5312555" cy="344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824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4C1B8-4786-4E4E-AFD2-95FFC2DB4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06.08.2018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AB81B8-69D7-4CA4-9940-5AA84E428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5E657C-0AA3-4817-A81A-8A80D248E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226" y="1291835"/>
            <a:ext cx="8175547" cy="427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982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373</Words>
  <Application>Microsoft Office PowerPoint</Application>
  <PresentationFormat>Breitbild</PresentationFormat>
  <Paragraphs>148</Paragraphs>
  <Slides>33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8" baseType="lpstr">
      <vt:lpstr>Arial</vt:lpstr>
      <vt:lpstr>Calibri</vt:lpstr>
      <vt:lpstr>Trebuchet MS</vt:lpstr>
      <vt:lpstr>Tw Cen MT</vt:lpstr>
      <vt:lpstr>Circuit</vt:lpstr>
      <vt:lpstr>Electric Schematic to simulinK</vt:lpstr>
      <vt:lpstr>Idea</vt:lpstr>
      <vt:lpstr>Steps</vt:lpstr>
      <vt:lpstr>LTSpice Schematics</vt:lpstr>
      <vt:lpstr>Paper recitfication</vt:lpstr>
      <vt:lpstr>PowerPoint-Präsentation</vt:lpstr>
      <vt:lpstr>PowerPoint-Präsentation</vt:lpstr>
      <vt:lpstr>Optical character detection (OCR)</vt:lpstr>
      <vt:lpstr>PowerPoint-Präsentation</vt:lpstr>
      <vt:lpstr>PowerPoint-Präsentation</vt:lpstr>
      <vt:lpstr>Image Analysis Algorithm</vt:lpstr>
      <vt:lpstr>Geom. Primitives</vt:lpstr>
      <vt:lpstr>Object detection</vt:lpstr>
      <vt:lpstr>Object detection</vt:lpstr>
      <vt:lpstr>Object detection</vt:lpstr>
      <vt:lpstr>Object detection – Error metric</vt:lpstr>
      <vt:lpstr>Object detection – Error Image</vt:lpstr>
      <vt:lpstr>Object detection – Thickening</vt:lpstr>
      <vt:lpstr>Object detection – Thickening</vt:lpstr>
      <vt:lpstr>Object detection – Errorimage, T = 1</vt:lpstr>
      <vt:lpstr>Object detection – Errorimage, T = 19</vt:lpstr>
      <vt:lpstr>Object detection – Binarize Fail Type 1</vt:lpstr>
      <vt:lpstr>Object detection – Binarize Fail Type 2</vt:lpstr>
      <vt:lpstr>Object detection – Binarize Success</vt:lpstr>
      <vt:lpstr>Object detection – Find Objects</vt:lpstr>
      <vt:lpstr>Object detection – Find Objects</vt:lpstr>
      <vt:lpstr>Object detection – Candidate selection</vt:lpstr>
      <vt:lpstr>Wire detection</vt:lpstr>
      <vt:lpstr>Output generation</vt:lpstr>
      <vt:lpstr>Output generation</vt:lpstr>
      <vt:lpstr>Simscape model</vt:lpstr>
      <vt:lpstr>Computer vision Concepts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cv</dc:creator>
  <cp:lastModifiedBy>Andy</cp:lastModifiedBy>
  <cp:revision>26</cp:revision>
  <dcterms:created xsi:type="dcterms:W3CDTF">2014-08-26T23:43:54Z</dcterms:created>
  <dcterms:modified xsi:type="dcterms:W3CDTF">2018-06-14T01:55:00Z</dcterms:modified>
</cp:coreProperties>
</file>

<file path=docProps/thumbnail.jpeg>
</file>